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6" r:id="rId4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4C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>
        <p:scale>
          <a:sx n="100" d="100"/>
          <a:sy n="100" d="100"/>
        </p:scale>
        <p:origin x="1242" y="-45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E4903-BDE3-4C57-B4FF-5952DCD5EAEB}" type="datetimeFigureOut">
              <a:rPr lang="es-MX" smtClean="0"/>
              <a:t>02/11/2017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B7C69-96A5-414D-91D2-078EE0290D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4010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E4903-BDE3-4C57-B4FF-5952DCD5EAEB}" type="datetimeFigureOut">
              <a:rPr lang="es-MX" smtClean="0"/>
              <a:t>02/11/2017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B7C69-96A5-414D-91D2-078EE0290D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2448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E4903-BDE3-4C57-B4FF-5952DCD5EAEB}" type="datetimeFigureOut">
              <a:rPr lang="es-MX" smtClean="0"/>
              <a:t>02/11/2017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B7C69-96A5-414D-91D2-078EE0290D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2981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E4903-BDE3-4C57-B4FF-5952DCD5EAEB}" type="datetimeFigureOut">
              <a:rPr lang="es-MX" smtClean="0"/>
              <a:t>02/11/2017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B7C69-96A5-414D-91D2-078EE0290D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033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E4903-BDE3-4C57-B4FF-5952DCD5EAEB}" type="datetimeFigureOut">
              <a:rPr lang="es-MX" smtClean="0"/>
              <a:t>02/11/2017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B7C69-96A5-414D-91D2-078EE0290D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239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E4903-BDE3-4C57-B4FF-5952DCD5EAEB}" type="datetimeFigureOut">
              <a:rPr lang="es-MX" smtClean="0"/>
              <a:t>02/11/2017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B7C69-96A5-414D-91D2-078EE0290D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0305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E4903-BDE3-4C57-B4FF-5952DCD5EAEB}" type="datetimeFigureOut">
              <a:rPr lang="es-MX" smtClean="0"/>
              <a:t>02/11/2017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B7C69-96A5-414D-91D2-078EE0290D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4470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E4903-BDE3-4C57-B4FF-5952DCD5EAEB}" type="datetimeFigureOut">
              <a:rPr lang="es-MX" smtClean="0"/>
              <a:t>02/11/2017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B7C69-96A5-414D-91D2-078EE0290D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080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E4903-BDE3-4C57-B4FF-5952DCD5EAEB}" type="datetimeFigureOut">
              <a:rPr lang="es-MX" smtClean="0"/>
              <a:t>02/11/2017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B7C69-96A5-414D-91D2-078EE0290D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5057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E4903-BDE3-4C57-B4FF-5952DCD5EAEB}" type="datetimeFigureOut">
              <a:rPr lang="es-MX" smtClean="0"/>
              <a:t>02/11/2017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B7C69-96A5-414D-91D2-078EE0290D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2212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E4903-BDE3-4C57-B4FF-5952DCD5EAEB}" type="datetimeFigureOut">
              <a:rPr lang="es-MX" smtClean="0"/>
              <a:t>02/11/2017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B7C69-96A5-414D-91D2-078EE0290D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0526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E4903-BDE3-4C57-B4FF-5952DCD5EAEB}" type="datetimeFigureOut">
              <a:rPr lang="es-MX" smtClean="0"/>
              <a:t>02/11/2017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B7C69-96A5-414D-91D2-078EE0290D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2519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agen relacionada">
            <a:extLst>
              <a:ext uri="{FF2B5EF4-FFF2-40B4-BE49-F238E27FC236}">
                <a16:creationId xmlns:a16="http://schemas.microsoft.com/office/drawing/2014/main" id="{3F6FE0D5-2DBD-4FA8-A3C1-CFA8ED7114C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107" t="5376" r="24726" b="10160"/>
          <a:stretch/>
        </p:blipFill>
        <p:spPr bwMode="auto">
          <a:xfrm>
            <a:off x="387011" y="1874512"/>
            <a:ext cx="914950" cy="93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esultado de imagen para onmpri logo">
            <a:extLst>
              <a:ext uri="{FF2B5EF4-FFF2-40B4-BE49-F238E27FC236}">
                <a16:creationId xmlns:a16="http://schemas.microsoft.com/office/drawing/2014/main" id="{7B58B999-440D-4AD6-A639-8EF3D84C31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8028" y="1892010"/>
            <a:ext cx="718489" cy="71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esultado de imagen para icadep">
            <a:extLst>
              <a:ext uri="{FF2B5EF4-FFF2-40B4-BE49-F238E27FC236}">
                <a16:creationId xmlns:a16="http://schemas.microsoft.com/office/drawing/2014/main" id="{D93D88C5-D1E6-40B0-8E99-7D06AFFBE1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97" y="1980304"/>
            <a:ext cx="1033001" cy="366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Resultado de imagen para pri">
            <a:extLst>
              <a:ext uri="{FF2B5EF4-FFF2-40B4-BE49-F238E27FC236}">
                <a16:creationId xmlns:a16="http://schemas.microsoft.com/office/drawing/2014/main" id="{AAF48FC5-DB72-4580-928B-C9254F6890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2940" y="1874512"/>
            <a:ext cx="867437" cy="74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886B2DB9-4B14-4091-8630-CE915727A9EF}"/>
              </a:ext>
            </a:extLst>
          </p:cNvPr>
          <p:cNvSpPr/>
          <p:nvPr/>
        </p:nvSpPr>
        <p:spPr>
          <a:xfrm>
            <a:off x="1" y="0"/>
            <a:ext cx="6858000" cy="881482"/>
          </a:xfrm>
          <a:prstGeom prst="rect">
            <a:avLst/>
          </a:prstGeom>
          <a:solidFill>
            <a:srgbClr val="BC4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62560" tIns="81280" rIns="162560" bIns="812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200" dirty="0">
                <a:solidFill>
                  <a:schemeClr val="bg1"/>
                </a:solidFill>
              </a:rPr>
              <a:t>Registro de la Primera Sesión Presencial Nacional de la </a:t>
            </a:r>
          </a:p>
          <a:p>
            <a:pPr algn="ctr"/>
            <a:r>
              <a:rPr lang="es-MX" sz="1400" b="1" dirty="0">
                <a:solidFill>
                  <a:schemeClr val="bg1"/>
                </a:solidFill>
              </a:rPr>
              <a:t>Escuela Nacional de Mujeres Priistas</a:t>
            </a:r>
          </a:p>
          <a:p>
            <a:pPr algn="ctr"/>
            <a:r>
              <a:rPr lang="es-MX" sz="1200" dirty="0">
                <a:solidFill>
                  <a:schemeClr val="bg1"/>
                </a:solidFill>
              </a:rPr>
              <a:t>Generación “Alicia Arellano Tapia”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7DB830E-3B67-4C19-B866-C747D53AB484}"/>
              </a:ext>
            </a:extLst>
          </p:cNvPr>
          <p:cNvSpPr txBox="1"/>
          <p:nvPr/>
        </p:nvSpPr>
        <p:spPr>
          <a:xfrm>
            <a:off x="2393386" y="3323754"/>
            <a:ext cx="2102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Registro de Alumnas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7EC304A-8370-41D0-B74E-7C967B04EA35}"/>
              </a:ext>
            </a:extLst>
          </p:cNvPr>
          <p:cNvSpPr/>
          <p:nvPr/>
        </p:nvSpPr>
        <p:spPr>
          <a:xfrm>
            <a:off x="856157" y="7603671"/>
            <a:ext cx="21336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Salón la Cascada</a:t>
            </a:r>
          </a:p>
          <a:p>
            <a:pPr algn="ctr"/>
            <a:r>
              <a:rPr lang="es-MX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Hermosillo, Sonora</a:t>
            </a:r>
          </a:p>
          <a:p>
            <a:pPr algn="ctr"/>
            <a:r>
              <a:rPr lang="es-MX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4E02ADD3-0BD0-401C-A8E6-B87F61C62071}"/>
              </a:ext>
            </a:extLst>
          </p:cNvPr>
          <p:cNvSpPr/>
          <p:nvPr/>
        </p:nvSpPr>
        <p:spPr>
          <a:xfrm>
            <a:off x="356053" y="8541836"/>
            <a:ext cx="30887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Blvd</a:t>
            </a:r>
            <a:r>
              <a:rPr lang="es-MX" sz="1200" dirty="0">
                <a:solidFill>
                  <a:srgbClr val="222222"/>
                </a:solidFill>
                <a:latin typeface="arial" panose="020B0604020202020204" pitchFamily="34" charset="0"/>
              </a:rPr>
              <a:t>. Jesús García Morales 341, Montebello, 83210 Hermosillo, Son.</a:t>
            </a:r>
            <a:endParaRPr lang="es-MX" sz="1200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ACF72C53-97A5-4FE6-83F4-30EDC95A9448}"/>
              </a:ext>
            </a:extLst>
          </p:cNvPr>
          <p:cNvSpPr/>
          <p:nvPr/>
        </p:nvSpPr>
        <p:spPr>
          <a:xfrm>
            <a:off x="2321614" y="1137973"/>
            <a:ext cx="221477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400" b="1" dirty="0"/>
              <a:t>11 y 12 de Noviembre 2017</a:t>
            </a:r>
          </a:p>
        </p:txBody>
      </p:sp>
      <p:grpSp>
        <p:nvGrpSpPr>
          <p:cNvPr id="17" name="Grupo 16">
            <a:extLst>
              <a:ext uri="{FF2B5EF4-FFF2-40B4-BE49-F238E27FC236}">
                <a16:creationId xmlns:a16="http://schemas.microsoft.com/office/drawing/2014/main" id="{2E129692-2CC6-49E7-9CE3-FAA17E9D141F}"/>
              </a:ext>
            </a:extLst>
          </p:cNvPr>
          <p:cNvGrpSpPr/>
          <p:nvPr/>
        </p:nvGrpSpPr>
        <p:grpSpPr>
          <a:xfrm>
            <a:off x="1500710" y="4043653"/>
            <a:ext cx="4171950" cy="369332"/>
            <a:chOff x="1500710" y="3595978"/>
            <a:chExt cx="4171950" cy="369332"/>
          </a:xfrm>
        </p:grpSpPr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E729C8AB-B3E8-46DA-A164-C59400C2C6E8}"/>
                </a:ext>
              </a:extLst>
            </p:cNvPr>
            <p:cNvSpPr/>
            <p:nvPr/>
          </p:nvSpPr>
          <p:spPr>
            <a:xfrm>
              <a:off x="1500710" y="3602521"/>
              <a:ext cx="4171950" cy="36278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0" name="CuadroTexto 19">
              <a:extLst>
                <a:ext uri="{FF2B5EF4-FFF2-40B4-BE49-F238E27FC236}">
                  <a16:creationId xmlns:a16="http://schemas.microsoft.com/office/drawing/2014/main" id="{B093BF6B-9AEC-465E-84A9-E0D0AA62A047}"/>
                </a:ext>
              </a:extLst>
            </p:cNvPr>
            <p:cNvSpPr txBox="1"/>
            <p:nvPr/>
          </p:nvSpPr>
          <p:spPr>
            <a:xfrm>
              <a:off x="1964761" y="3595978"/>
              <a:ext cx="33005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dirty="0">
                  <a:solidFill>
                    <a:schemeClr val="bg1">
                      <a:lumMod val="85000"/>
                    </a:schemeClr>
                  </a:solidFill>
                </a:rPr>
                <a:t>Ingresa tu número de folio ENMP</a:t>
              </a:r>
            </a:p>
          </p:txBody>
        </p:sp>
      </p:grpSp>
      <p:pic>
        <p:nvPicPr>
          <p:cNvPr id="12" name="Imagen 11">
            <a:extLst>
              <a:ext uri="{FF2B5EF4-FFF2-40B4-BE49-F238E27FC236}">
                <a16:creationId xmlns:a16="http://schemas.microsoft.com/office/drawing/2014/main" id="{97DAABD8-31BE-4374-B1CD-4386A6A90460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65330" t="29061" r="1251" b="9910"/>
          <a:stretch/>
        </p:blipFill>
        <p:spPr>
          <a:xfrm>
            <a:off x="3586685" y="7347861"/>
            <a:ext cx="2433818" cy="1720623"/>
          </a:xfrm>
          <a:prstGeom prst="rect">
            <a:avLst/>
          </a:prstGeom>
        </p:spPr>
      </p:pic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96CB9651-9FFD-4D45-B757-A064E02FDFF9}"/>
              </a:ext>
            </a:extLst>
          </p:cNvPr>
          <p:cNvCxnSpPr/>
          <p:nvPr/>
        </p:nvCxnSpPr>
        <p:spPr>
          <a:xfrm>
            <a:off x="533400" y="9324975"/>
            <a:ext cx="5857875" cy="0"/>
          </a:xfrm>
          <a:prstGeom prst="line">
            <a:avLst/>
          </a:prstGeom>
          <a:ln>
            <a:solidFill>
              <a:srgbClr val="BC4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91859E46-8283-4EED-9B98-3F94DE93DC64}"/>
              </a:ext>
            </a:extLst>
          </p:cNvPr>
          <p:cNvCxnSpPr>
            <a:cxnSpLocks/>
          </p:cNvCxnSpPr>
          <p:nvPr/>
        </p:nvCxnSpPr>
        <p:spPr>
          <a:xfrm>
            <a:off x="1666875" y="1784775"/>
            <a:ext cx="0" cy="108225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368850DB-7BFF-43A2-B51D-116401AC4A81}"/>
              </a:ext>
            </a:extLst>
          </p:cNvPr>
          <p:cNvCxnSpPr>
            <a:cxnSpLocks/>
          </p:cNvCxnSpPr>
          <p:nvPr/>
        </p:nvCxnSpPr>
        <p:spPr>
          <a:xfrm>
            <a:off x="3248025" y="1794300"/>
            <a:ext cx="0" cy="108225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5F5D5F5B-D249-4AB6-8D04-0DE431562A28}"/>
              </a:ext>
            </a:extLst>
          </p:cNvPr>
          <p:cNvCxnSpPr>
            <a:cxnSpLocks/>
          </p:cNvCxnSpPr>
          <p:nvPr/>
        </p:nvCxnSpPr>
        <p:spPr>
          <a:xfrm>
            <a:off x="4791075" y="1803825"/>
            <a:ext cx="0" cy="108225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ángulo 21">
            <a:extLst>
              <a:ext uri="{FF2B5EF4-FFF2-40B4-BE49-F238E27FC236}">
                <a16:creationId xmlns:a16="http://schemas.microsoft.com/office/drawing/2014/main" id="{CF6F2591-B8EF-4F6D-9D91-A57F05332BA3}"/>
              </a:ext>
            </a:extLst>
          </p:cNvPr>
          <p:cNvSpPr/>
          <p:nvPr/>
        </p:nvSpPr>
        <p:spPr>
          <a:xfrm>
            <a:off x="2989757" y="4766651"/>
            <a:ext cx="1394008" cy="32940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Ingresar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2BB2383E-242C-4855-907E-982210CC556B}"/>
              </a:ext>
            </a:extLst>
          </p:cNvPr>
          <p:cNvSpPr txBox="1"/>
          <p:nvPr/>
        </p:nvSpPr>
        <p:spPr>
          <a:xfrm>
            <a:off x="2321614" y="5734877"/>
            <a:ext cx="26869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>
                <a:solidFill>
                  <a:schemeClr val="bg1">
                    <a:lumMod val="50000"/>
                  </a:schemeClr>
                </a:solidFill>
              </a:rPr>
              <a:t>#</a:t>
            </a:r>
            <a:r>
              <a:rPr lang="es-MX" sz="24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LaCausaNosUne</a:t>
            </a:r>
            <a:endParaRPr lang="es-MX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435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agen relacionada">
            <a:extLst>
              <a:ext uri="{FF2B5EF4-FFF2-40B4-BE49-F238E27FC236}">
                <a16:creationId xmlns:a16="http://schemas.microsoft.com/office/drawing/2014/main" id="{3F6FE0D5-2DBD-4FA8-A3C1-CFA8ED7114C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107" t="5376" r="24726" b="10160"/>
          <a:stretch/>
        </p:blipFill>
        <p:spPr bwMode="auto">
          <a:xfrm>
            <a:off x="387011" y="1874512"/>
            <a:ext cx="914950" cy="93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esultado de imagen para onmpri logo">
            <a:extLst>
              <a:ext uri="{FF2B5EF4-FFF2-40B4-BE49-F238E27FC236}">
                <a16:creationId xmlns:a16="http://schemas.microsoft.com/office/drawing/2014/main" id="{7B58B999-440D-4AD6-A639-8EF3D84C31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8028" y="1892010"/>
            <a:ext cx="718489" cy="71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esultado de imagen para icadep">
            <a:extLst>
              <a:ext uri="{FF2B5EF4-FFF2-40B4-BE49-F238E27FC236}">
                <a16:creationId xmlns:a16="http://schemas.microsoft.com/office/drawing/2014/main" id="{D93D88C5-D1E6-40B0-8E99-7D06AFFBE1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97" y="1980304"/>
            <a:ext cx="1033001" cy="366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Resultado de imagen para pri">
            <a:extLst>
              <a:ext uri="{FF2B5EF4-FFF2-40B4-BE49-F238E27FC236}">
                <a16:creationId xmlns:a16="http://schemas.microsoft.com/office/drawing/2014/main" id="{AAF48FC5-DB72-4580-928B-C9254F6890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2940" y="1874512"/>
            <a:ext cx="867437" cy="74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886B2DB9-4B14-4091-8630-CE915727A9EF}"/>
              </a:ext>
            </a:extLst>
          </p:cNvPr>
          <p:cNvSpPr/>
          <p:nvPr/>
        </p:nvSpPr>
        <p:spPr>
          <a:xfrm>
            <a:off x="1" y="0"/>
            <a:ext cx="6858000" cy="881482"/>
          </a:xfrm>
          <a:prstGeom prst="rect">
            <a:avLst/>
          </a:prstGeom>
          <a:solidFill>
            <a:srgbClr val="BC4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62560" tIns="81280" rIns="162560" bIns="812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200" dirty="0">
                <a:solidFill>
                  <a:schemeClr val="bg1"/>
                </a:solidFill>
              </a:rPr>
              <a:t>Registro de la Primera Sesión Presencial Nacional de la </a:t>
            </a:r>
          </a:p>
          <a:p>
            <a:pPr algn="ctr"/>
            <a:r>
              <a:rPr lang="es-MX" sz="1400" b="1" dirty="0">
                <a:solidFill>
                  <a:schemeClr val="bg1"/>
                </a:solidFill>
              </a:rPr>
              <a:t>Escuela Nacional de Mujeres Priistas</a:t>
            </a:r>
          </a:p>
          <a:p>
            <a:pPr algn="ctr"/>
            <a:r>
              <a:rPr lang="es-MX" sz="1200" dirty="0">
                <a:solidFill>
                  <a:schemeClr val="bg1"/>
                </a:solidFill>
              </a:rPr>
              <a:t>Generación “Alicia Arellano Tapia”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7DB830E-3B67-4C19-B866-C747D53AB484}"/>
              </a:ext>
            </a:extLst>
          </p:cNvPr>
          <p:cNvSpPr txBox="1"/>
          <p:nvPr/>
        </p:nvSpPr>
        <p:spPr>
          <a:xfrm>
            <a:off x="2393386" y="3323754"/>
            <a:ext cx="2102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Registro de Alumnas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ACF72C53-97A5-4FE6-83F4-30EDC95A9448}"/>
              </a:ext>
            </a:extLst>
          </p:cNvPr>
          <p:cNvSpPr/>
          <p:nvPr/>
        </p:nvSpPr>
        <p:spPr>
          <a:xfrm>
            <a:off x="2393386" y="1144450"/>
            <a:ext cx="221477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400" b="1" dirty="0"/>
              <a:t>11 y 12 de Noviembre 2017</a:t>
            </a:r>
          </a:p>
        </p:txBody>
      </p:sp>
      <p:grpSp>
        <p:nvGrpSpPr>
          <p:cNvPr id="17" name="Grupo 16">
            <a:extLst>
              <a:ext uri="{FF2B5EF4-FFF2-40B4-BE49-F238E27FC236}">
                <a16:creationId xmlns:a16="http://schemas.microsoft.com/office/drawing/2014/main" id="{2E129692-2CC6-49E7-9CE3-FAA17E9D141F}"/>
              </a:ext>
            </a:extLst>
          </p:cNvPr>
          <p:cNvGrpSpPr/>
          <p:nvPr/>
        </p:nvGrpSpPr>
        <p:grpSpPr>
          <a:xfrm>
            <a:off x="1526965" y="4119171"/>
            <a:ext cx="4171950" cy="369332"/>
            <a:chOff x="1500710" y="3595978"/>
            <a:chExt cx="4171950" cy="369332"/>
          </a:xfrm>
        </p:grpSpPr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E729C8AB-B3E8-46DA-A164-C59400C2C6E8}"/>
                </a:ext>
              </a:extLst>
            </p:cNvPr>
            <p:cNvSpPr/>
            <p:nvPr/>
          </p:nvSpPr>
          <p:spPr>
            <a:xfrm>
              <a:off x="1500710" y="3602521"/>
              <a:ext cx="4171950" cy="36278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0" name="CuadroTexto 19">
              <a:extLst>
                <a:ext uri="{FF2B5EF4-FFF2-40B4-BE49-F238E27FC236}">
                  <a16:creationId xmlns:a16="http://schemas.microsoft.com/office/drawing/2014/main" id="{B093BF6B-9AEC-465E-84A9-E0D0AA62A047}"/>
                </a:ext>
              </a:extLst>
            </p:cNvPr>
            <p:cNvSpPr txBox="1"/>
            <p:nvPr/>
          </p:nvSpPr>
          <p:spPr>
            <a:xfrm>
              <a:off x="1964761" y="3595978"/>
              <a:ext cx="19264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dirty="0">
                  <a:solidFill>
                    <a:schemeClr val="bg1">
                      <a:lumMod val="85000"/>
                    </a:schemeClr>
                  </a:solidFill>
                </a:rPr>
                <a:t>Correo electrónico</a:t>
              </a:r>
            </a:p>
          </p:txBody>
        </p:sp>
      </p:grp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91859E46-8283-4EED-9B98-3F94DE93DC64}"/>
              </a:ext>
            </a:extLst>
          </p:cNvPr>
          <p:cNvCxnSpPr>
            <a:cxnSpLocks/>
          </p:cNvCxnSpPr>
          <p:nvPr/>
        </p:nvCxnSpPr>
        <p:spPr>
          <a:xfrm>
            <a:off x="1666875" y="1784775"/>
            <a:ext cx="0" cy="108225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368850DB-7BFF-43A2-B51D-116401AC4A81}"/>
              </a:ext>
            </a:extLst>
          </p:cNvPr>
          <p:cNvCxnSpPr>
            <a:cxnSpLocks/>
          </p:cNvCxnSpPr>
          <p:nvPr/>
        </p:nvCxnSpPr>
        <p:spPr>
          <a:xfrm>
            <a:off x="3248025" y="1794300"/>
            <a:ext cx="0" cy="108225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5F5D5F5B-D249-4AB6-8D04-0DE431562A28}"/>
              </a:ext>
            </a:extLst>
          </p:cNvPr>
          <p:cNvCxnSpPr>
            <a:cxnSpLocks/>
          </p:cNvCxnSpPr>
          <p:nvPr/>
        </p:nvCxnSpPr>
        <p:spPr>
          <a:xfrm>
            <a:off x="4791075" y="1803825"/>
            <a:ext cx="0" cy="108225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upo 20">
            <a:extLst>
              <a:ext uri="{FF2B5EF4-FFF2-40B4-BE49-F238E27FC236}">
                <a16:creationId xmlns:a16="http://schemas.microsoft.com/office/drawing/2014/main" id="{DBC50FFE-653C-4F53-820F-87AFA5A53CE5}"/>
              </a:ext>
            </a:extLst>
          </p:cNvPr>
          <p:cNvGrpSpPr/>
          <p:nvPr/>
        </p:nvGrpSpPr>
        <p:grpSpPr>
          <a:xfrm>
            <a:off x="1526965" y="4664554"/>
            <a:ext cx="4171950" cy="369332"/>
            <a:chOff x="1500710" y="3595978"/>
            <a:chExt cx="4171950" cy="369332"/>
          </a:xfrm>
        </p:grpSpPr>
        <p:sp>
          <p:nvSpPr>
            <p:cNvPr id="23" name="Rectángulo 22">
              <a:extLst>
                <a:ext uri="{FF2B5EF4-FFF2-40B4-BE49-F238E27FC236}">
                  <a16:creationId xmlns:a16="http://schemas.microsoft.com/office/drawing/2014/main" id="{5E27D7B2-EDA4-404A-9841-06BFEF52B2A0}"/>
                </a:ext>
              </a:extLst>
            </p:cNvPr>
            <p:cNvSpPr/>
            <p:nvPr/>
          </p:nvSpPr>
          <p:spPr>
            <a:xfrm>
              <a:off x="1500710" y="3602521"/>
              <a:ext cx="4171950" cy="36278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4" name="CuadroTexto 23">
              <a:extLst>
                <a:ext uri="{FF2B5EF4-FFF2-40B4-BE49-F238E27FC236}">
                  <a16:creationId xmlns:a16="http://schemas.microsoft.com/office/drawing/2014/main" id="{901737EA-6D75-4DB8-ADF3-3E52501D62DA}"/>
                </a:ext>
              </a:extLst>
            </p:cNvPr>
            <p:cNvSpPr txBox="1"/>
            <p:nvPr/>
          </p:nvSpPr>
          <p:spPr>
            <a:xfrm>
              <a:off x="1964761" y="3595978"/>
              <a:ext cx="14474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dirty="0">
                  <a:solidFill>
                    <a:schemeClr val="bg1">
                      <a:lumMod val="85000"/>
                    </a:schemeClr>
                  </a:solidFill>
                </a:rPr>
                <a:t>Código Postal</a:t>
              </a: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6B24B18D-BB97-483D-9ED0-741A0E207448}"/>
              </a:ext>
            </a:extLst>
          </p:cNvPr>
          <p:cNvGrpSpPr/>
          <p:nvPr/>
        </p:nvGrpSpPr>
        <p:grpSpPr>
          <a:xfrm>
            <a:off x="1477885" y="5225717"/>
            <a:ext cx="4171950" cy="369332"/>
            <a:chOff x="1500710" y="3595978"/>
            <a:chExt cx="4171950" cy="369332"/>
          </a:xfrm>
        </p:grpSpPr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1CA7C3B8-D9DB-44C2-8333-84D94ECA1182}"/>
                </a:ext>
              </a:extLst>
            </p:cNvPr>
            <p:cNvSpPr/>
            <p:nvPr/>
          </p:nvSpPr>
          <p:spPr>
            <a:xfrm>
              <a:off x="1500710" y="3602521"/>
              <a:ext cx="4171950" cy="36278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9" name="CuadroTexto 28">
              <a:extLst>
                <a:ext uri="{FF2B5EF4-FFF2-40B4-BE49-F238E27FC236}">
                  <a16:creationId xmlns:a16="http://schemas.microsoft.com/office/drawing/2014/main" id="{5B27A2D8-FF7F-429C-879F-3CDFBD73D91C}"/>
                </a:ext>
              </a:extLst>
            </p:cNvPr>
            <p:cNvSpPr txBox="1"/>
            <p:nvPr/>
          </p:nvSpPr>
          <p:spPr>
            <a:xfrm>
              <a:off x="1964761" y="3595978"/>
              <a:ext cx="16736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dirty="0">
                  <a:solidFill>
                    <a:schemeClr val="bg1">
                      <a:lumMod val="85000"/>
                    </a:schemeClr>
                  </a:solidFill>
                </a:rPr>
                <a:t>Teléfono celular</a:t>
              </a:r>
            </a:p>
          </p:txBody>
        </p:sp>
      </p:grpSp>
      <p:grpSp>
        <p:nvGrpSpPr>
          <p:cNvPr id="30" name="Grupo 29">
            <a:extLst>
              <a:ext uri="{FF2B5EF4-FFF2-40B4-BE49-F238E27FC236}">
                <a16:creationId xmlns:a16="http://schemas.microsoft.com/office/drawing/2014/main" id="{B14A04DD-1058-4915-B240-82C49F08CD09}"/>
              </a:ext>
            </a:extLst>
          </p:cNvPr>
          <p:cNvGrpSpPr/>
          <p:nvPr/>
        </p:nvGrpSpPr>
        <p:grpSpPr>
          <a:xfrm>
            <a:off x="1477885" y="5819699"/>
            <a:ext cx="4171950" cy="369332"/>
            <a:chOff x="1500710" y="3595978"/>
            <a:chExt cx="4171950" cy="369332"/>
          </a:xfrm>
        </p:grpSpPr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1B4B6B7D-8CB8-440F-9674-603AE919526E}"/>
                </a:ext>
              </a:extLst>
            </p:cNvPr>
            <p:cNvSpPr/>
            <p:nvPr/>
          </p:nvSpPr>
          <p:spPr>
            <a:xfrm>
              <a:off x="1500710" y="3602521"/>
              <a:ext cx="4171950" cy="36278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2" name="CuadroTexto 31">
              <a:extLst>
                <a:ext uri="{FF2B5EF4-FFF2-40B4-BE49-F238E27FC236}">
                  <a16:creationId xmlns:a16="http://schemas.microsoft.com/office/drawing/2014/main" id="{6B3023A5-7031-4E71-B6E1-8C60E8BF335B}"/>
                </a:ext>
              </a:extLst>
            </p:cNvPr>
            <p:cNvSpPr txBox="1"/>
            <p:nvPr/>
          </p:nvSpPr>
          <p:spPr>
            <a:xfrm>
              <a:off x="1964761" y="3595978"/>
              <a:ext cx="8488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dirty="0">
                  <a:solidFill>
                    <a:schemeClr val="bg1">
                      <a:lumMod val="85000"/>
                    </a:schemeClr>
                  </a:solidFill>
                </a:rPr>
                <a:t>Twitter</a:t>
              </a:r>
            </a:p>
          </p:txBody>
        </p:sp>
      </p:grpSp>
      <p:grpSp>
        <p:nvGrpSpPr>
          <p:cNvPr id="33" name="Grupo 32">
            <a:extLst>
              <a:ext uri="{FF2B5EF4-FFF2-40B4-BE49-F238E27FC236}">
                <a16:creationId xmlns:a16="http://schemas.microsoft.com/office/drawing/2014/main" id="{3B2280B8-F877-4BCC-BE30-F668D490979B}"/>
              </a:ext>
            </a:extLst>
          </p:cNvPr>
          <p:cNvGrpSpPr/>
          <p:nvPr/>
        </p:nvGrpSpPr>
        <p:grpSpPr>
          <a:xfrm>
            <a:off x="1497737" y="6433075"/>
            <a:ext cx="4171950" cy="369332"/>
            <a:chOff x="1500710" y="3595978"/>
            <a:chExt cx="4171950" cy="369332"/>
          </a:xfrm>
        </p:grpSpPr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EDA9D904-96DB-49FF-A088-192649446B20}"/>
                </a:ext>
              </a:extLst>
            </p:cNvPr>
            <p:cNvSpPr/>
            <p:nvPr/>
          </p:nvSpPr>
          <p:spPr>
            <a:xfrm>
              <a:off x="1500710" y="3602521"/>
              <a:ext cx="4171950" cy="36278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5" name="CuadroTexto 34">
              <a:extLst>
                <a:ext uri="{FF2B5EF4-FFF2-40B4-BE49-F238E27FC236}">
                  <a16:creationId xmlns:a16="http://schemas.microsoft.com/office/drawing/2014/main" id="{3368D362-48F1-433B-8CBE-55B24229A167}"/>
                </a:ext>
              </a:extLst>
            </p:cNvPr>
            <p:cNvSpPr txBox="1"/>
            <p:nvPr/>
          </p:nvSpPr>
          <p:spPr>
            <a:xfrm>
              <a:off x="1964761" y="3595978"/>
              <a:ext cx="1077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dirty="0">
                  <a:solidFill>
                    <a:schemeClr val="bg1">
                      <a:lumMod val="85000"/>
                    </a:schemeClr>
                  </a:solidFill>
                </a:rPr>
                <a:t>Facebook</a:t>
              </a:r>
            </a:p>
          </p:txBody>
        </p:sp>
      </p:grpSp>
      <p:grpSp>
        <p:nvGrpSpPr>
          <p:cNvPr id="36" name="Grupo 35">
            <a:extLst>
              <a:ext uri="{FF2B5EF4-FFF2-40B4-BE49-F238E27FC236}">
                <a16:creationId xmlns:a16="http://schemas.microsoft.com/office/drawing/2014/main" id="{ABDE181B-3FAC-4907-A407-85AA110B3038}"/>
              </a:ext>
            </a:extLst>
          </p:cNvPr>
          <p:cNvGrpSpPr/>
          <p:nvPr/>
        </p:nvGrpSpPr>
        <p:grpSpPr>
          <a:xfrm>
            <a:off x="1497737" y="6983801"/>
            <a:ext cx="4171950" cy="369332"/>
            <a:chOff x="1500710" y="3595978"/>
            <a:chExt cx="4171950" cy="369332"/>
          </a:xfrm>
        </p:grpSpPr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4857D69F-79B6-4D63-81A7-5E18204BB1EB}"/>
                </a:ext>
              </a:extLst>
            </p:cNvPr>
            <p:cNvSpPr/>
            <p:nvPr/>
          </p:nvSpPr>
          <p:spPr>
            <a:xfrm>
              <a:off x="1500710" y="3602521"/>
              <a:ext cx="4171950" cy="36278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924A14C9-7E41-4C07-985C-905FE61FAF10}"/>
                </a:ext>
              </a:extLst>
            </p:cNvPr>
            <p:cNvSpPr txBox="1"/>
            <p:nvPr/>
          </p:nvSpPr>
          <p:spPr>
            <a:xfrm>
              <a:off x="1964761" y="3595978"/>
              <a:ext cx="13484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dirty="0">
                  <a:solidFill>
                    <a:schemeClr val="bg1">
                      <a:lumMod val="85000"/>
                    </a:schemeClr>
                  </a:solidFill>
                </a:rPr>
                <a:t>Cumpleaños</a:t>
              </a:r>
            </a:p>
          </p:txBody>
        </p:sp>
      </p:grpSp>
      <p:sp>
        <p:nvSpPr>
          <p:cNvPr id="42" name="Rectángulo 41">
            <a:extLst>
              <a:ext uri="{FF2B5EF4-FFF2-40B4-BE49-F238E27FC236}">
                <a16:creationId xmlns:a16="http://schemas.microsoft.com/office/drawing/2014/main" id="{84946801-AA0A-4006-A3DE-79BD12711338}"/>
              </a:ext>
            </a:extLst>
          </p:cNvPr>
          <p:cNvSpPr/>
          <p:nvPr/>
        </p:nvSpPr>
        <p:spPr>
          <a:xfrm>
            <a:off x="2866856" y="7732735"/>
            <a:ext cx="1394008" cy="32940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Registrarme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21AEBEBF-D1C5-47DA-AFDE-18CE8F78BEFE}"/>
              </a:ext>
            </a:extLst>
          </p:cNvPr>
          <p:cNvSpPr txBox="1"/>
          <p:nvPr/>
        </p:nvSpPr>
        <p:spPr>
          <a:xfrm>
            <a:off x="2175687" y="8676778"/>
            <a:ext cx="28745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dirty="0">
                <a:solidFill>
                  <a:schemeClr val="bg1">
                    <a:lumMod val="50000"/>
                  </a:schemeClr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#EMPODÉRATE</a:t>
            </a:r>
          </a:p>
        </p:txBody>
      </p:sp>
    </p:spTree>
    <p:extLst>
      <p:ext uri="{BB962C8B-B14F-4D97-AF65-F5344CB8AC3E}">
        <p14:creationId xmlns:p14="http://schemas.microsoft.com/office/powerpoint/2010/main" val="872316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agen relacionada">
            <a:extLst>
              <a:ext uri="{FF2B5EF4-FFF2-40B4-BE49-F238E27FC236}">
                <a16:creationId xmlns:a16="http://schemas.microsoft.com/office/drawing/2014/main" id="{3F6FE0D5-2DBD-4FA8-A3C1-CFA8ED7114C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107" t="5376" r="24726" b="10160"/>
          <a:stretch/>
        </p:blipFill>
        <p:spPr bwMode="auto">
          <a:xfrm>
            <a:off x="387011" y="1874512"/>
            <a:ext cx="914950" cy="93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esultado de imagen para onmpri logo">
            <a:extLst>
              <a:ext uri="{FF2B5EF4-FFF2-40B4-BE49-F238E27FC236}">
                <a16:creationId xmlns:a16="http://schemas.microsoft.com/office/drawing/2014/main" id="{7B58B999-440D-4AD6-A639-8EF3D84C31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8028" y="1892010"/>
            <a:ext cx="718489" cy="71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esultado de imagen para icadep">
            <a:extLst>
              <a:ext uri="{FF2B5EF4-FFF2-40B4-BE49-F238E27FC236}">
                <a16:creationId xmlns:a16="http://schemas.microsoft.com/office/drawing/2014/main" id="{D93D88C5-D1E6-40B0-8E99-7D06AFFBE1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97" y="1980304"/>
            <a:ext cx="1033001" cy="366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Resultado de imagen para pri">
            <a:extLst>
              <a:ext uri="{FF2B5EF4-FFF2-40B4-BE49-F238E27FC236}">
                <a16:creationId xmlns:a16="http://schemas.microsoft.com/office/drawing/2014/main" id="{AAF48FC5-DB72-4580-928B-C9254F6890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2940" y="1874512"/>
            <a:ext cx="867437" cy="74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886B2DB9-4B14-4091-8630-CE915727A9EF}"/>
              </a:ext>
            </a:extLst>
          </p:cNvPr>
          <p:cNvSpPr/>
          <p:nvPr/>
        </p:nvSpPr>
        <p:spPr>
          <a:xfrm>
            <a:off x="1" y="0"/>
            <a:ext cx="6858000" cy="881482"/>
          </a:xfrm>
          <a:prstGeom prst="rect">
            <a:avLst/>
          </a:prstGeom>
          <a:solidFill>
            <a:srgbClr val="BC4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62560" tIns="81280" rIns="162560" bIns="812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200" dirty="0">
                <a:solidFill>
                  <a:schemeClr val="bg1"/>
                </a:solidFill>
              </a:rPr>
              <a:t>Registro de la Primera Sesión Presencial Nacional de la </a:t>
            </a:r>
          </a:p>
          <a:p>
            <a:pPr algn="ctr"/>
            <a:r>
              <a:rPr lang="es-MX" sz="1400" b="1" dirty="0">
                <a:solidFill>
                  <a:schemeClr val="bg1"/>
                </a:solidFill>
              </a:rPr>
              <a:t>Escuela Nacional de Mujeres Priistas</a:t>
            </a:r>
          </a:p>
          <a:p>
            <a:pPr algn="ctr"/>
            <a:r>
              <a:rPr lang="es-MX" sz="1200" dirty="0">
                <a:solidFill>
                  <a:schemeClr val="bg1"/>
                </a:solidFill>
              </a:rPr>
              <a:t>Generación “Alicia Arellano Tapia”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7DB830E-3B67-4C19-B866-C747D53AB484}"/>
              </a:ext>
            </a:extLst>
          </p:cNvPr>
          <p:cNvSpPr txBox="1"/>
          <p:nvPr/>
        </p:nvSpPr>
        <p:spPr>
          <a:xfrm>
            <a:off x="2203346" y="4638957"/>
            <a:ext cx="30084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dirty="0">
                <a:solidFill>
                  <a:schemeClr val="bg1">
                    <a:lumMod val="50000"/>
                  </a:schemeClr>
                </a:solidFill>
              </a:rPr>
              <a:t>Tus datos han sido capturados</a:t>
            </a:r>
          </a:p>
          <a:p>
            <a:pPr algn="ctr"/>
            <a:r>
              <a:rPr lang="es-MX" dirty="0">
                <a:solidFill>
                  <a:schemeClr val="bg1">
                    <a:lumMod val="50000"/>
                  </a:schemeClr>
                </a:solidFill>
              </a:rPr>
              <a:t>ya eres parte del evento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7EC304A-8370-41D0-B74E-7C967B04EA35}"/>
              </a:ext>
            </a:extLst>
          </p:cNvPr>
          <p:cNvSpPr/>
          <p:nvPr/>
        </p:nvSpPr>
        <p:spPr>
          <a:xfrm>
            <a:off x="856157" y="7622721"/>
            <a:ext cx="21336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Salón la Cascada</a:t>
            </a:r>
          </a:p>
          <a:p>
            <a:pPr algn="ctr"/>
            <a:r>
              <a:rPr lang="es-MX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Hermosillo, Sonora</a:t>
            </a:r>
          </a:p>
          <a:p>
            <a:pPr algn="ctr"/>
            <a:r>
              <a:rPr lang="es-MX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4E02ADD3-0BD0-401C-A8E6-B87F61C62071}"/>
              </a:ext>
            </a:extLst>
          </p:cNvPr>
          <p:cNvSpPr/>
          <p:nvPr/>
        </p:nvSpPr>
        <p:spPr>
          <a:xfrm>
            <a:off x="356053" y="8560886"/>
            <a:ext cx="30887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Blvd</a:t>
            </a:r>
            <a:r>
              <a:rPr lang="es-MX" sz="1200" dirty="0">
                <a:solidFill>
                  <a:srgbClr val="222222"/>
                </a:solidFill>
                <a:latin typeface="arial" panose="020B0604020202020204" pitchFamily="34" charset="0"/>
              </a:rPr>
              <a:t>. Jesús García Morales 341, Montebello, 83210 Hermosillo, Son.</a:t>
            </a:r>
            <a:endParaRPr lang="es-MX" sz="1200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ACF72C53-97A5-4FE6-83F4-30EDC95A9448}"/>
              </a:ext>
            </a:extLst>
          </p:cNvPr>
          <p:cNvSpPr/>
          <p:nvPr/>
        </p:nvSpPr>
        <p:spPr>
          <a:xfrm>
            <a:off x="2321614" y="1137973"/>
            <a:ext cx="221477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400" b="1" dirty="0"/>
              <a:t>11 y 12 de Noviembre 2017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97DAABD8-31BE-4374-B1CD-4386A6A90460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65330" t="29061" r="1251" b="9910"/>
          <a:stretch/>
        </p:blipFill>
        <p:spPr>
          <a:xfrm>
            <a:off x="3586685" y="7366911"/>
            <a:ext cx="2433818" cy="1720623"/>
          </a:xfrm>
          <a:prstGeom prst="rect">
            <a:avLst/>
          </a:prstGeom>
        </p:spPr>
      </p:pic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96CB9651-9FFD-4D45-B757-A064E02FDFF9}"/>
              </a:ext>
            </a:extLst>
          </p:cNvPr>
          <p:cNvCxnSpPr/>
          <p:nvPr/>
        </p:nvCxnSpPr>
        <p:spPr>
          <a:xfrm>
            <a:off x="533400" y="9344025"/>
            <a:ext cx="5857875" cy="0"/>
          </a:xfrm>
          <a:prstGeom prst="line">
            <a:avLst/>
          </a:prstGeom>
          <a:ln>
            <a:solidFill>
              <a:srgbClr val="BC4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91859E46-8283-4EED-9B98-3F94DE93DC64}"/>
              </a:ext>
            </a:extLst>
          </p:cNvPr>
          <p:cNvCxnSpPr>
            <a:cxnSpLocks/>
          </p:cNvCxnSpPr>
          <p:nvPr/>
        </p:nvCxnSpPr>
        <p:spPr>
          <a:xfrm>
            <a:off x="1666875" y="1784775"/>
            <a:ext cx="0" cy="108225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368850DB-7BFF-43A2-B51D-116401AC4A81}"/>
              </a:ext>
            </a:extLst>
          </p:cNvPr>
          <p:cNvCxnSpPr>
            <a:cxnSpLocks/>
          </p:cNvCxnSpPr>
          <p:nvPr/>
        </p:nvCxnSpPr>
        <p:spPr>
          <a:xfrm>
            <a:off x="3248025" y="1794300"/>
            <a:ext cx="0" cy="108225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5F5D5F5B-D249-4AB6-8D04-0DE431562A28}"/>
              </a:ext>
            </a:extLst>
          </p:cNvPr>
          <p:cNvCxnSpPr>
            <a:cxnSpLocks/>
          </p:cNvCxnSpPr>
          <p:nvPr/>
        </p:nvCxnSpPr>
        <p:spPr>
          <a:xfrm>
            <a:off x="4791075" y="1803825"/>
            <a:ext cx="0" cy="108225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uadroTexto 32">
            <a:extLst>
              <a:ext uri="{FF2B5EF4-FFF2-40B4-BE49-F238E27FC236}">
                <a16:creationId xmlns:a16="http://schemas.microsoft.com/office/drawing/2014/main" id="{33805587-47D6-42AC-8EAA-EAD9D5ABD370}"/>
              </a:ext>
            </a:extLst>
          </p:cNvPr>
          <p:cNvSpPr txBox="1"/>
          <p:nvPr/>
        </p:nvSpPr>
        <p:spPr>
          <a:xfrm>
            <a:off x="886199" y="5824295"/>
            <a:ext cx="54534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dirty="0">
                <a:solidFill>
                  <a:schemeClr val="bg1">
                    <a:lumMod val="50000"/>
                  </a:schemeClr>
                </a:solidFill>
              </a:rPr>
              <a:t>El día del evento no olvides tu número de folio que será </a:t>
            </a:r>
          </a:p>
          <a:p>
            <a:pPr algn="ctr"/>
            <a:r>
              <a:rPr lang="es-MX" dirty="0">
                <a:solidFill>
                  <a:schemeClr val="bg1">
                    <a:lumMod val="50000"/>
                  </a:schemeClr>
                </a:solidFill>
              </a:rPr>
              <a:t>tu número de acceso y asistencia al evento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D3204D2B-E4A5-4D30-AD75-4300CE63B875}"/>
              </a:ext>
            </a:extLst>
          </p:cNvPr>
          <p:cNvSpPr txBox="1"/>
          <p:nvPr/>
        </p:nvSpPr>
        <p:spPr>
          <a:xfrm>
            <a:off x="2563477" y="3524460"/>
            <a:ext cx="22881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dirty="0">
                <a:solidFill>
                  <a:srgbClr val="BC4CBC"/>
                </a:solidFill>
              </a:rPr>
              <a:t>¡Felicidades!</a:t>
            </a:r>
          </a:p>
        </p:txBody>
      </p:sp>
    </p:spTree>
    <p:extLst>
      <p:ext uri="{BB962C8B-B14F-4D97-AF65-F5344CB8AC3E}">
        <p14:creationId xmlns:p14="http://schemas.microsoft.com/office/powerpoint/2010/main" val="14264455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180</Words>
  <Application>Microsoft Office PowerPoint</Application>
  <PresentationFormat>Panorámica</PresentationFormat>
  <Paragraphs>38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Adobe Arabic</vt:lpstr>
      <vt:lpstr>Arial</vt:lpstr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Alfredo Salazar</dc:creator>
  <cp:lastModifiedBy>Alfredo Salazar</cp:lastModifiedBy>
  <cp:revision>6</cp:revision>
  <dcterms:created xsi:type="dcterms:W3CDTF">2017-11-03T04:19:33Z</dcterms:created>
  <dcterms:modified xsi:type="dcterms:W3CDTF">2017-11-03T05:02:02Z</dcterms:modified>
</cp:coreProperties>
</file>